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Lst>
  <p:notesMasterIdLst>
    <p:notesMasterId r:id="rId19"/>
  </p:notesMasterIdLst>
  <p:handoutMasterIdLst>
    <p:handoutMasterId r:id="rId20"/>
  </p:handoutMasterIdLst>
  <p:sldIdLst>
    <p:sldId id="256" r:id="rId2"/>
    <p:sldId id="261" r:id="rId3"/>
    <p:sldId id="263" r:id="rId4"/>
    <p:sldId id="265" r:id="rId5"/>
    <p:sldId id="262" r:id="rId6"/>
    <p:sldId id="268" r:id="rId7"/>
    <p:sldId id="269" r:id="rId8"/>
    <p:sldId id="270" r:id="rId9"/>
    <p:sldId id="271" r:id="rId10"/>
    <p:sldId id="272" r:id="rId11"/>
    <p:sldId id="274" r:id="rId12"/>
    <p:sldId id="264" r:id="rId13"/>
    <p:sldId id="275" r:id="rId14"/>
    <p:sldId id="276" r:id="rId15"/>
    <p:sldId id="266" r:id="rId16"/>
    <p:sldId id="277" r:id="rId17"/>
    <p:sldId id="279" r:id="rId18"/>
  </p:sldIdLst>
  <p:sldSz cx="12192000" cy="6858000"/>
  <p:notesSz cx="6858000" cy="9144000"/>
  <p:defaultTextStyle>
    <a:defPPr rtl="0">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3707" autoAdjust="0"/>
  </p:normalViewPr>
  <p:slideViewPr>
    <p:cSldViewPr snapToGrid="0">
      <p:cViewPr varScale="1">
        <p:scale>
          <a:sx n="63" d="100"/>
          <a:sy n="63" d="100"/>
        </p:scale>
        <p:origin x="804" y="52"/>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t>2021/12/20</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t>‹#›</a:t>
            </a:fld>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636342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pPr/>
              <a:t>2021/12/20</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pPr/>
              <a:t>‹#›</a:t>
            </a:fld>
            <a:endParaRPr lang="zh-CN" altLang="en-US" dirty="0"/>
          </a:p>
        </p:txBody>
      </p:sp>
    </p:spTree>
    <p:extLst>
      <p:ext uri="{BB962C8B-B14F-4D97-AF65-F5344CB8AC3E}">
        <p14:creationId xmlns:p14="http://schemas.microsoft.com/office/powerpoint/2010/main" val="966495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520231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5143072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0599311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0498131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681170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597130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538673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49765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821840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780129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7138824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736266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935364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t>2021/12/20</a:t>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8" name="直接连接符​​ 7"/>
          <p:cNvCxnSpPr>
            <a:cxnSpLocks/>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785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t>2021/12/20</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817245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t>2021/12/20</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2219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t>2021/12/20</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285284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t>2021/12/20</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07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t>2021/12/20</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534525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t>2021/12/20</a:t>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168006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t>2021/12/20</a:t>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975270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t>2021/12/20</a:t>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17020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t>2021/12/20</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455246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t>2021/12/20</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415071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t>2021/12/20</a:t>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761968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1.sv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4.sv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6.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r>
              <a:rPr lang="en-GB" altLang="zh-CN" dirty="0">
                <a:latin typeface="Microsoft YaHei UI" panose="020B0503020204020204" pitchFamily="34" charset="-122"/>
                <a:ea typeface="Microsoft YaHei UI" panose="020B0503020204020204" pitchFamily="34" charset="-122"/>
              </a:rPr>
              <a:t>32. </a:t>
            </a:r>
            <a:r>
              <a:rPr lang="zh-CN" altLang="en-US" u="sng" dirty="0">
                <a:latin typeface="Microsoft YaHei UI" panose="020B0503020204020204" pitchFamily="34" charset="-122"/>
                <a:ea typeface="Microsoft YaHei UI" panose="020B0503020204020204" pitchFamily="34" charset="-122"/>
              </a:rPr>
              <a:t>什么是火星文？</a:t>
            </a:r>
          </a:p>
        </p:txBody>
      </p:sp>
    </p:spTree>
    <p:extLst>
      <p:ext uri="{BB962C8B-B14F-4D97-AF65-F5344CB8AC3E}">
        <p14:creationId xmlns:p14="http://schemas.microsoft.com/office/powerpoint/2010/main" val="616906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32.5</a:t>
            </a:r>
            <a:r>
              <a:rPr lang="zh-CN" altLang="en-US" dirty="0"/>
              <a:t> 火星文与现实有什么关系？</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528399" y="1233954"/>
            <a:ext cx="8798560" cy="5132314"/>
          </a:xfrm>
        </p:spPr>
        <p:txBody>
          <a:bodyPr>
            <a:noAutofit/>
          </a:bodyPr>
          <a:lstStyle/>
          <a:p>
            <a:pPr algn="just">
              <a:lnSpc>
                <a:spcPct val="150000"/>
              </a:lnSpc>
              <a:spcBef>
                <a:spcPts val="0"/>
              </a:spcBef>
            </a:pPr>
            <a:r>
              <a:rPr lang="zh-CN" altLang="en-US" sz="2400" u="sng" dirty="0"/>
              <a:t>语言与现实</a:t>
            </a:r>
            <a:endParaRPr lang="en-GB" altLang="zh-CN" sz="2400" u="sng" dirty="0"/>
          </a:p>
          <a:p>
            <a:pPr marL="45720" indent="720000" algn="just">
              <a:lnSpc>
                <a:spcPct val="150000"/>
              </a:lnSpc>
              <a:spcBef>
                <a:spcPts val="0"/>
              </a:spcBef>
              <a:buNone/>
            </a:pPr>
            <a:r>
              <a:rPr lang="zh-CN" altLang="en-US" sz="2400" dirty="0"/>
              <a:t>语言来源于现实，是现实和人的认知结合的产物，因此语言反映现实。客观世界中的事物、现象是有结构的，事物、现象之间也会有各种相互关系，作为对现实的反映，语言也必须体现出这种关系，因而受现实制约。</a:t>
            </a:r>
            <a:endParaRPr lang="en-GB" altLang="zh-CN" sz="2400" dirty="0"/>
          </a:p>
          <a:p>
            <a:pPr marL="45720" indent="0" algn="just">
              <a:lnSpc>
                <a:spcPct val="150000"/>
              </a:lnSpc>
              <a:spcBef>
                <a:spcPts val="0"/>
              </a:spcBef>
              <a:buNone/>
            </a:pPr>
            <a:endParaRPr lang="en-GB" altLang="zh-CN" sz="2400" dirty="0"/>
          </a:p>
          <a:p>
            <a:pPr marL="45720" indent="720000" algn="just">
              <a:lnSpc>
                <a:spcPct val="150000"/>
              </a:lnSpc>
              <a:spcBef>
                <a:spcPts val="0"/>
              </a:spcBef>
              <a:buNone/>
            </a:pPr>
            <a:r>
              <a:rPr lang="zh-CN" altLang="en-US" sz="2400" dirty="0"/>
              <a:t>“按照维特根斯坦的看法，生活形式是与语言相互渗透、内在统一的有机整体，是由语言所决定和体现的，也就是说，语言活动本身就是生活形式。”（尚晓明，</a:t>
            </a:r>
            <a:r>
              <a:rPr lang="en-US" altLang="zh-CN" sz="2400" dirty="0"/>
              <a:t>2011</a:t>
            </a:r>
            <a:r>
              <a:rPr lang="zh-CN" altLang="en-US" sz="2400" dirty="0"/>
              <a:t>）</a:t>
            </a:r>
            <a:endParaRPr lang="en-GB" altLang="zh-CN" sz="2400" dirty="0"/>
          </a:p>
          <a:p>
            <a:pPr marL="45720" indent="0" algn="just">
              <a:lnSpc>
                <a:spcPct val="150000"/>
              </a:lnSpc>
              <a:spcBef>
                <a:spcPts val="0"/>
              </a:spcBef>
              <a:buNone/>
            </a:pPr>
            <a:endParaRPr lang="en-GB" sz="2400" dirty="0"/>
          </a:p>
        </p:txBody>
      </p:sp>
      <p:pic>
        <p:nvPicPr>
          <p:cNvPr id="4" name="图片 3">
            <a:extLst>
              <a:ext uri="{FF2B5EF4-FFF2-40B4-BE49-F238E27FC236}">
                <a16:creationId xmlns:a16="http://schemas.microsoft.com/office/drawing/2014/main" id="{A48A485A-640E-4948-8E3D-A38554E7EADE}"/>
              </a:ext>
            </a:extLst>
          </p:cNvPr>
          <p:cNvPicPr>
            <a:picLocks noChangeAspect="1"/>
          </p:cNvPicPr>
          <p:nvPr/>
        </p:nvPicPr>
        <p:blipFill>
          <a:blip r:embed="rId3"/>
          <a:stretch>
            <a:fillRect/>
          </a:stretch>
        </p:blipFill>
        <p:spPr>
          <a:xfrm>
            <a:off x="9537121" y="2546108"/>
            <a:ext cx="2347695" cy="2651760"/>
          </a:xfrm>
          <a:prstGeom prst="rect">
            <a:avLst/>
          </a:prstGeom>
        </p:spPr>
      </p:pic>
      <p:pic>
        <p:nvPicPr>
          <p:cNvPr id="7" name="图片 6">
            <a:extLst>
              <a:ext uri="{FF2B5EF4-FFF2-40B4-BE49-F238E27FC236}">
                <a16:creationId xmlns:a16="http://schemas.microsoft.com/office/drawing/2014/main" id="{B1CC8F79-E5E7-44E3-8227-656D28F35D16}"/>
              </a:ext>
            </a:extLst>
          </p:cNvPr>
          <p:cNvPicPr>
            <a:picLocks noChangeAspect="1"/>
          </p:cNvPicPr>
          <p:nvPr/>
        </p:nvPicPr>
        <p:blipFill>
          <a:blip r:embed="rId4"/>
          <a:stretch>
            <a:fillRect/>
          </a:stretch>
        </p:blipFill>
        <p:spPr>
          <a:xfrm>
            <a:off x="9537121" y="465807"/>
            <a:ext cx="914479" cy="914479"/>
          </a:xfrm>
          <a:prstGeom prst="rect">
            <a:avLst/>
          </a:prstGeom>
        </p:spPr>
      </p:pic>
    </p:spTree>
    <p:extLst>
      <p:ext uri="{BB962C8B-B14F-4D97-AF65-F5344CB8AC3E}">
        <p14:creationId xmlns:p14="http://schemas.microsoft.com/office/powerpoint/2010/main" val="4587233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32.5</a:t>
            </a:r>
            <a:r>
              <a:rPr lang="zh-CN" altLang="en-US" dirty="0"/>
              <a:t> 火星文与现实有什么关系？</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528398" y="1233954"/>
            <a:ext cx="11297841" cy="5132314"/>
          </a:xfrm>
        </p:spPr>
        <p:txBody>
          <a:bodyPr>
            <a:noAutofit/>
          </a:bodyPr>
          <a:lstStyle/>
          <a:p>
            <a:pPr algn="just">
              <a:lnSpc>
                <a:spcPct val="150000"/>
              </a:lnSpc>
              <a:spcBef>
                <a:spcPts val="0"/>
              </a:spcBef>
            </a:pPr>
            <a:r>
              <a:rPr lang="zh-CN" altLang="en-US" sz="2400" u="sng" dirty="0"/>
              <a:t>火星文与现实</a:t>
            </a:r>
            <a:endParaRPr lang="en-GB" altLang="zh-CN" sz="2400" u="sng" dirty="0"/>
          </a:p>
          <a:p>
            <a:pPr marL="45720" indent="0" algn="just">
              <a:lnSpc>
                <a:spcPct val="150000"/>
              </a:lnSpc>
              <a:spcBef>
                <a:spcPts val="0"/>
              </a:spcBef>
              <a:buNone/>
            </a:pPr>
            <a:r>
              <a:rPr lang="zh-CN" altLang="en-US" sz="2400" dirty="0"/>
              <a:t>☛ 以一种多方解构传统语言文字音、形、义的系统性、稳定性，组合出了一种外形另类、情感鲜活、个性突出的汉语网络书面语模式。</a:t>
            </a:r>
            <a:endParaRPr lang="en-GB" altLang="zh-CN" sz="2400" dirty="0"/>
          </a:p>
          <a:p>
            <a:pPr marL="45720" indent="0" algn="just">
              <a:lnSpc>
                <a:spcPct val="150000"/>
              </a:lnSpc>
              <a:spcBef>
                <a:spcPts val="0"/>
              </a:spcBef>
              <a:buNone/>
            </a:pPr>
            <a:r>
              <a:rPr lang="zh-CN" altLang="en-US" sz="2400" dirty="0"/>
              <a:t>☛ 反映了当下流行的网络交流方式和人们个性化的语言表达</a:t>
            </a:r>
            <a:endParaRPr lang="en-GB" altLang="zh-CN" sz="2400" dirty="0"/>
          </a:p>
          <a:p>
            <a:pPr marL="45720" indent="0" algn="just">
              <a:lnSpc>
                <a:spcPct val="150000"/>
              </a:lnSpc>
              <a:spcBef>
                <a:spcPts val="0"/>
              </a:spcBef>
              <a:buNone/>
            </a:pPr>
            <a:r>
              <a:rPr lang="zh-CN" altLang="en-US" sz="2400" dirty="0"/>
              <a:t>☛ 体现了青少年生理和心理的特殊性（保护隐私，维护权利）</a:t>
            </a:r>
            <a:endParaRPr lang="en-GB" altLang="zh-CN" sz="2400" dirty="0"/>
          </a:p>
          <a:p>
            <a:pPr marL="45720" indent="0" algn="just">
              <a:lnSpc>
                <a:spcPct val="150000"/>
              </a:lnSpc>
              <a:spcBef>
                <a:spcPts val="0"/>
              </a:spcBef>
              <a:buNone/>
            </a:pPr>
            <a:r>
              <a:rPr lang="zh-CN" altLang="en-US" sz="2400" dirty="0"/>
              <a:t>☛ 反映了新生代网民的心理诉求</a:t>
            </a:r>
            <a:endParaRPr lang="en-GB" altLang="zh-CN" sz="2400" dirty="0"/>
          </a:p>
          <a:p>
            <a:pPr marL="45720" indent="0" algn="just">
              <a:lnSpc>
                <a:spcPct val="150000"/>
              </a:lnSpc>
              <a:spcBef>
                <a:spcPts val="0"/>
              </a:spcBef>
              <a:buNone/>
            </a:pPr>
            <a:r>
              <a:rPr lang="zh-CN" altLang="en-US" sz="2400" dirty="0"/>
              <a:t>☛ 代表了人们追求时尚，标新立异的心理</a:t>
            </a:r>
            <a:endParaRPr lang="en-GB" altLang="zh-CN" sz="2400" dirty="0"/>
          </a:p>
          <a:p>
            <a:pPr marL="45720" indent="0" algn="just">
              <a:lnSpc>
                <a:spcPct val="150000"/>
              </a:lnSpc>
              <a:spcBef>
                <a:spcPts val="0"/>
              </a:spcBef>
              <a:buNone/>
            </a:pPr>
            <a:r>
              <a:rPr lang="en-GB" sz="2400" dirty="0"/>
              <a:t>------------------------------------------------------------------------------------</a:t>
            </a:r>
          </a:p>
          <a:p>
            <a:pPr marL="45720" indent="0" algn="just">
              <a:lnSpc>
                <a:spcPct val="150000"/>
              </a:lnSpc>
              <a:spcBef>
                <a:spcPts val="0"/>
              </a:spcBef>
              <a:buNone/>
            </a:pPr>
            <a:r>
              <a:rPr lang="zh-CN" altLang="en-US" sz="2400" dirty="0"/>
              <a:t>具有完整、独立、系统文字语言系统的现实同样制约着火星文的发展</a:t>
            </a:r>
            <a:endParaRPr lang="en-GB" sz="2400" dirty="0"/>
          </a:p>
        </p:txBody>
      </p:sp>
      <p:pic>
        <p:nvPicPr>
          <p:cNvPr id="3" name="图片 2">
            <a:extLst>
              <a:ext uri="{FF2B5EF4-FFF2-40B4-BE49-F238E27FC236}">
                <a16:creationId xmlns:a16="http://schemas.microsoft.com/office/drawing/2014/main" id="{4A606078-2A86-445D-AD35-57939885EED8}"/>
              </a:ext>
            </a:extLst>
          </p:cNvPr>
          <p:cNvPicPr>
            <a:picLocks noChangeAspect="1"/>
          </p:cNvPicPr>
          <p:nvPr/>
        </p:nvPicPr>
        <p:blipFill>
          <a:blip r:embed="rId3"/>
          <a:stretch>
            <a:fillRect/>
          </a:stretch>
        </p:blipFill>
        <p:spPr>
          <a:xfrm>
            <a:off x="9609385" y="465807"/>
            <a:ext cx="914479" cy="914479"/>
          </a:xfrm>
          <a:prstGeom prst="rect">
            <a:avLst/>
          </a:prstGeom>
        </p:spPr>
      </p:pic>
    </p:spTree>
    <p:extLst>
      <p:ext uri="{BB962C8B-B14F-4D97-AF65-F5344CB8AC3E}">
        <p14:creationId xmlns:p14="http://schemas.microsoft.com/office/powerpoint/2010/main" val="11474063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32.6</a:t>
            </a:r>
            <a:r>
              <a:rPr lang="zh-CN" altLang="en-US" dirty="0"/>
              <a:t> </a:t>
            </a:r>
            <a:r>
              <a:rPr lang="zh-CN" altLang="en-US" dirty="0">
                <a:latin typeface="Microsoft YaHei UI" panose="020B0503020204020204" pitchFamily="34" charset="-122"/>
                <a:ea typeface="Microsoft YaHei UI" panose="020B0503020204020204" pitchFamily="34" charset="-122"/>
              </a:rPr>
              <a:t>从规范主义与描写主义分析火星文</a:t>
            </a:r>
          </a:p>
        </p:txBody>
      </p:sp>
      <p:sp>
        <p:nvSpPr>
          <p:cNvPr id="6" name="内容占位符 5">
            <a:extLst>
              <a:ext uri="{FF2B5EF4-FFF2-40B4-BE49-F238E27FC236}">
                <a16:creationId xmlns:a16="http://schemas.microsoft.com/office/drawing/2014/main" id="{898A2965-2BE7-41AC-8102-BD7E2E7DA7B4}"/>
              </a:ext>
            </a:extLst>
          </p:cNvPr>
          <p:cNvSpPr>
            <a:spLocks noGrp="1"/>
          </p:cNvSpPr>
          <p:nvPr>
            <p:ph idx="1"/>
          </p:nvPr>
        </p:nvSpPr>
        <p:spPr>
          <a:xfrm>
            <a:off x="822960" y="1402080"/>
            <a:ext cx="10546080" cy="5059680"/>
          </a:xfrm>
        </p:spPr>
        <p:txBody>
          <a:bodyPr>
            <a:normAutofit/>
          </a:bodyPr>
          <a:lstStyle/>
          <a:p>
            <a:pPr>
              <a:lnSpc>
                <a:spcPct val="150000"/>
              </a:lnSpc>
              <a:spcBef>
                <a:spcPts val="0"/>
              </a:spcBef>
            </a:pPr>
            <a:r>
              <a:rPr lang="zh-CN" altLang="en-US" sz="2400" u="sng" dirty="0"/>
              <a:t>规范主义和描写主义</a:t>
            </a:r>
            <a:endParaRPr lang="en-GB" altLang="zh-CN" sz="2400" u="sng" dirty="0"/>
          </a:p>
          <a:p>
            <a:pPr marL="45720" indent="720000" algn="just">
              <a:lnSpc>
                <a:spcPct val="150000"/>
              </a:lnSpc>
              <a:spcBef>
                <a:spcPts val="0"/>
              </a:spcBef>
              <a:buNone/>
            </a:pPr>
            <a:r>
              <a:rPr lang="zh-CN" altLang="en-US" sz="2400" dirty="0"/>
              <a:t>现代语言观认为语言是一个由多重结构组成的动态系统，语言与思维具有同一性，语言是共性与个性，共时性与历时性，规范性与描写性发展的辩证统一体。</a:t>
            </a:r>
            <a:endParaRPr lang="en-GB" altLang="zh-CN" sz="2400" dirty="0"/>
          </a:p>
          <a:p>
            <a:pPr marL="45720" indent="720000" algn="just">
              <a:lnSpc>
                <a:spcPct val="150000"/>
              </a:lnSpc>
              <a:spcBef>
                <a:spcPts val="0"/>
              </a:spcBef>
              <a:buNone/>
            </a:pPr>
            <a:r>
              <a:rPr lang="zh-CN" altLang="en-US" sz="2400" dirty="0"/>
              <a:t>语言的规范性旨在规范一种语言的使用，可能意味着一些语言形式是不正确，不合适，不合逻辑的，缺乏交际效果或者审美价值。</a:t>
            </a:r>
            <a:endParaRPr lang="en-GB" altLang="zh-CN" sz="2400" dirty="0"/>
          </a:p>
          <a:p>
            <a:pPr marL="45720" indent="720000" algn="just">
              <a:lnSpc>
                <a:spcPct val="150000"/>
              </a:lnSpc>
              <a:spcBef>
                <a:spcPts val="0"/>
              </a:spcBef>
              <a:buNone/>
            </a:pPr>
            <a:r>
              <a:rPr lang="zh-CN" altLang="en-US" sz="2400" dirty="0"/>
              <a:t>现代语言学的大多数研究都是描写性的，它的目的在于观察世界上的语言，描写主义认为语言的描写性比规范性更显著更值得研究。</a:t>
            </a:r>
            <a:endParaRPr lang="en-GB" sz="2400" dirty="0"/>
          </a:p>
        </p:txBody>
      </p:sp>
      <p:pic>
        <p:nvPicPr>
          <p:cNvPr id="7" name="图形 6" descr="教师">
            <a:extLst>
              <a:ext uri="{FF2B5EF4-FFF2-40B4-BE49-F238E27FC236}">
                <a16:creationId xmlns:a16="http://schemas.microsoft.com/office/drawing/2014/main" id="{D122C345-FFE3-43C8-8170-E3AD2A78F80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00080" y="366274"/>
            <a:ext cx="914400" cy="914400"/>
          </a:xfrm>
          <a:prstGeom prst="rect">
            <a:avLst/>
          </a:prstGeom>
        </p:spPr>
      </p:pic>
    </p:spTree>
    <p:extLst>
      <p:ext uri="{BB962C8B-B14F-4D97-AF65-F5344CB8AC3E}">
        <p14:creationId xmlns:p14="http://schemas.microsoft.com/office/powerpoint/2010/main" val="42107301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32.6</a:t>
            </a:r>
            <a:r>
              <a:rPr lang="zh-CN" altLang="en-US" dirty="0"/>
              <a:t> </a:t>
            </a:r>
            <a:r>
              <a:rPr lang="zh-CN" altLang="en-US" dirty="0">
                <a:latin typeface="Microsoft YaHei UI" panose="020B0503020204020204" pitchFamily="34" charset="-122"/>
                <a:ea typeface="Microsoft YaHei UI" panose="020B0503020204020204" pitchFamily="34" charset="-122"/>
              </a:rPr>
              <a:t>从规范主义与描写主义分析火星文</a:t>
            </a:r>
          </a:p>
        </p:txBody>
      </p:sp>
      <p:sp>
        <p:nvSpPr>
          <p:cNvPr id="6" name="内容占位符 5">
            <a:extLst>
              <a:ext uri="{FF2B5EF4-FFF2-40B4-BE49-F238E27FC236}">
                <a16:creationId xmlns:a16="http://schemas.microsoft.com/office/drawing/2014/main" id="{898A2965-2BE7-41AC-8102-BD7E2E7DA7B4}"/>
              </a:ext>
            </a:extLst>
          </p:cNvPr>
          <p:cNvSpPr>
            <a:spLocks noGrp="1"/>
          </p:cNvSpPr>
          <p:nvPr>
            <p:ph idx="1"/>
          </p:nvPr>
        </p:nvSpPr>
        <p:spPr>
          <a:xfrm>
            <a:off x="822960" y="1402080"/>
            <a:ext cx="8524240" cy="3352800"/>
          </a:xfrm>
        </p:spPr>
        <p:txBody>
          <a:bodyPr>
            <a:normAutofit/>
          </a:bodyPr>
          <a:lstStyle/>
          <a:p>
            <a:pPr>
              <a:lnSpc>
                <a:spcPct val="150000"/>
              </a:lnSpc>
              <a:spcBef>
                <a:spcPts val="0"/>
              </a:spcBef>
            </a:pPr>
            <a:r>
              <a:rPr lang="zh-CN" altLang="en-US" sz="2400" u="sng" dirty="0"/>
              <a:t>从规范性看火星文</a:t>
            </a:r>
            <a:endParaRPr lang="en-GB" altLang="zh-CN" sz="2400" u="sng" dirty="0"/>
          </a:p>
          <a:p>
            <a:pPr marL="45720" indent="720000" algn="just">
              <a:lnSpc>
                <a:spcPct val="150000"/>
              </a:lnSpc>
              <a:spcBef>
                <a:spcPts val="0"/>
              </a:spcBef>
              <a:buNone/>
            </a:pPr>
            <a:r>
              <a:rPr lang="zh-CN" altLang="en-US" sz="2400" dirty="0"/>
              <a:t>规范并不是固定不变的，在语言的“可以接受”和“不可接受”之间并没有一条不可逾越的鸿沟</a:t>
            </a:r>
            <a:r>
              <a:rPr lang="en-US" altLang="zh-CN" sz="2400" dirty="0"/>
              <a:t>(</a:t>
            </a:r>
            <a:r>
              <a:rPr lang="zh-CN" altLang="en-US" sz="2400" dirty="0"/>
              <a:t>刘福长，</a:t>
            </a:r>
            <a:r>
              <a:rPr lang="en-US" altLang="zh-CN" sz="2400" dirty="0"/>
              <a:t>1993)</a:t>
            </a:r>
            <a:r>
              <a:rPr lang="zh-CN" altLang="en-US" sz="2400" dirty="0"/>
              <a:t>。</a:t>
            </a:r>
            <a:endParaRPr lang="en-GB" altLang="zh-CN" sz="2400" dirty="0"/>
          </a:p>
          <a:p>
            <a:pPr marL="45720" indent="720000" algn="just">
              <a:lnSpc>
                <a:spcPct val="150000"/>
              </a:lnSpc>
              <a:spcBef>
                <a:spcPts val="0"/>
              </a:spcBef>
              <a:buNone/>
            </a:pPr>
            <a:r>
              <a:rPr lang="zh-CN" altLang="en-US" sz="2400" dirty="0"/>
              <a:t>随着大众生活水平的提高和网络的普及，在火星文的“可接受性”和“不可接受性”之间出现了一种介于二者之间的有限的数量人群。</a:t>
            </a:r>
            <a:endParaRPr lang="en-GB" altLang="zh-CN" sz="2400" dirty="0"/>
          </a:p>
        </p:txBody>
      </p:sp>
      <p:pic>
        <p:nvPicPr>
          <p:cNvPr id="4" name="图片 3">
            <a:extLst>
              <a:ext uri="{FF2B5EF4-FFF2-40B4-BE49-F238E27FC236}">
                <a16:creationId xmlns:a16="http://schemas.microsoft.com/office/drawing/2014/main" id="{B3D3EF39-ADD1-42D3-91AA-3C62F55D2AB1}"/>
              </a:ext>
            </a:extLst>
          </p:cNvPr>
          <p:cNvPicPr>
            <a:picLocks noChangeAspect="1"/>
          </p:cNvPicPr>
          <p:nvPr/>
        </p:nvPicPr>
        <p:blipFill>
          <a:blip r:embed="rId3"/>
          <a:stretch>
            <a:fillRect/>
          </a:stretch>
        </p:blipFill>
        <p:spPr>
          <a:xfrm>
            <a:off x="9347200" y="2497333"/>
            <a:ext cx="2535106" cy="1534160"/>
          </a:xfrm>
          <a:prstGeom prst="rect">
            <a:avLst/>
          </a:prstGeom>
        </p:spPr>
      </p:pic>
      <p:sp>
        <p:nvSpPr>
          <p:cNvPr id="5" name="文本框 4">
            <a:extLst>
              <a:ext uri="{FF2B5EF4-FFF2-40B4-BE49-F238E27FC236}">
                <a16:creationId xmlns:a16="http://schemas.microsoft.com/office/drawing/2014/main" id="{FF4E5E71-2B6A-4DB2-8914-CA7C704A847D}"/>
              </a:ext>
            </a:extLst>
          </p:cNvPr>
          <p:cNvSpPr txBox="1"/>
          <p:nvPr/>
        </p:nvSpPr>
        <p:spPr>
          <a:xfrm>
            <a:off x="680720" y="4754880"/>
            <a:ext cx="10688320" cy="1477328"/>
          </a:xfrm>
          <a:prstGeom prst="rect">
            <a:avLst/>
          </a:prstGeom>
          <a:noFill/>
        </p:spPr>
        <p:txBody>
          <a:bodyPr wrap="square" rtlCol="0">
            <a:spAutoFit/>
          </a:bodyPr>
          <a:lstStyle/>
          <a:p>
            <a:pPr marL="45720" marR="0" lvl="0" indent="720000" algn="just" defTabSz="914400" rtl="0" eaLnBrk="1" fontAlgn="auto" latinLnBrk="0" hangingPunct="1">
              <a:lnSpc>
                <a:spcPct val="150000"/>
              </a:lnSpc>
              <a:spcBef>
                <a:spcPts val="0"/>
              </a:spcBef>
              <a:spcAft>
                <a:spcPts val="0"/>
              </a:spcAft>
              <a:buClr>
                <a:srgbClr val="4A66AC"/>
              </a:buClr>
              <a:buSzPct val="80000"/>
              <a:buFont typeface="Corbel" pitchFamily="34" charset="0"/>
              <a:buNone/>
              <a:tabLst/>
              <a:defRPr/>
            </a:pPr>
            <a:r>
              <a:rPr kumimoji="0" lang="zh-CN" altLang="en-US" sz="2400" b="0" i="0" u="none" strike="noStrike" kern="1200" cap="none" spc="0" normalizeH="0" baseline="0" noProof="0" dirty="0">
                <a:ln>
                  <a:noFill/>
                </a:ln>
                <a:solidFill>
                  <a:srgbClr val="4A66AC"/>
                </a:solidFill>
                <a:effectLst/>
                <a:uLnTx/>
                <a:uFillTx/>
                <a:latin typeface="Microsoft YaHei UI" panose="020B0503020204020204" pitchFamily="34" charset="-122"/>
                <a:ea typeface="Microsoft YaHei UI" panose="020B0503020204020204" pitchFamily="34" charset="-122"/>
                <a:cs typeface="+mn-cs"/>
              </a:rPr>
              <a:t>“可接受性区域”则意味着规定性，火星文的出现或多或少的影响了汉语的变化，每年都有少量新词被收入字典，当然也有一些词语被赋予新义。</a:t>
            </a:r>
            <a:endParaRPr kumimoji="0" lang="en-GB" sz="2400" b="0" i="0" u="none" strike="noStrike" kern="1200" cap="none" spc="0" normalizeH="0" baseline="0" noProof="0" dirty="0">
              <a:ln>
                <a:noFill/>
              </a:ln>
              <a:solidFill>
                <a:srgbClr val="4A66AC"/>
              </a:solidFill>
              <a:effectLst/>
              <a:uLnTx/>
              <a:uFillTx/>
              <a:latin typeface="Microsoft YaHei UI" panose="020B0503020204020204" pitchFamily="34" charset="-122"/>
              <a:ea typeface="Microsoft YaHei UI" panose="020B0503020204020204" pitchFamily="34" charset="-122"/>
              <a:cs typeface="+mn-cs"/>
            </a:endParaRPr>
          </a:p>
          <a:p>
            <a:endParaRPr lang="en-GB" dirty="0"/>
          </a:p>
        </p:txBody>
      </p:sp>
      <p:pic>
        <p:nvPicPr>
          <p:cNvPr id="7" name="图形 6" descr="教师">
            <a:extLst>
              <a:ext uri="{FF2B5EF4-FFF2-40B4-BE49-F238E27FC236}">
                <a16:creationId xmlns:a16="http://schemas.microsoft.com/office/drawing/2014/main" id="{40DB4CB1-6BD5-440B-AED9-0E9CA4C7840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11840" y="463307"/>
            <a:ext cx="914400" cy="914400"/>
          </a:xfrm>
          <a:prstGeom prst="rect">
            <a:avLst/>
          </a:prstGeom>
        </p:spPr>
      </p:pic>
    </p:spTree>
    <p:extLst>
      <p:ext uri="{BB962C8B-B14F-4D97-AF65-F5344CB8AC3E}">
        <p14:creationId xmlns:p14="http://schemas.microsoft.com/office/powerpoint/2010/main" val="10367827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32.6</a:t>
            </a:r>
            <a:r>
              <a:rPr lang="zh-CN" altLang="en-US" dirty="0"/>
              <a:t> </a:t>
            </a:r>
            <a:r>
              <a:rPr lang="zh-CN" altLang="en-US" dirty="0">
                <a:latin typeface="Microsoft YaHei UI" panose="020B0503020204020204" pitchFamily="34" charset="-122"/>
                <a:ea typeface="Microsoft YaHei UI" panose="020B0503020204020204" pitchFamily="34" charset="-122"/>
              </a:rPr>
              <a:t>从规范主义与描写主义分析火星文</a:t>
            </a:r>
          </a:p>
        </p:txBody>
      </p:sp>
      <p:sp>
        <p:nvSpPr>
          <p:cNvPr id="6" name="内容占位符 5">
            <a:extLst>
              <a:ext uri="{FF2B5EF4-FFF2-40B4-BE49-F238E27FC236}">
                <a16:creationId xmlns:a16="http://schemas.microsoft.com/office/drawing/2014/main" id="{898A2965-2BE7-41AC-8102-BD7E2E7DA7B4}"/>
              </a:ext>
            </a:extLst>
          </p:cNvPr>
          <p:cNvSpPr>
            <a:spLocks noGrp="1"/>
          </p:cNvSpPr>
          <p:nvPr>
            <p:ph idx="1"/>
          </p:nvPr>
        </p:nvSpPr>
        <p:spPr>
          <a:xfrm>
            <a:off x="822960" y="1402080"/>
            <a:ext cx="10546080" cy="5059680"/>
          </a:xfrm>
        </p:spPr>
        <p:txBody>
          <a:bodyPr>
            <a:normAutofit/>
          </a:bodyPr>
          <a:lstStyle/>
          <a:p>
            <a:pPr>
              <a:lnSpc>
                <a:spcPct val="150000"/>
              </a:lnSpc>
              <a:spcBef>
                <a:spcPts val="0"/>
              </a:spcBef>
            </a:pPr>
            <a:r>
              <a:rPr lang="zh-CN" altLang="en-US" sz="2400" u="sng" dirty="0"/>
              <a:t>从描写性看火星文</a:t>
            </a:r>
            <a:endParaRPr lang="en-GB" altLang="zh-CN" sz="2400" u="sng" dirty="0"/>
          </a:p>
          <a:p>
            <a:pPr marL="45720" indent="720000" algn="just">
              <a:lnSpc>
                <a:spcPct val="150000"/>
              </a:lnSpc>
              <a:spcBef>
                <a:spcPts val="0"/>
              </a:spcBef>
              <a:buNone/>
            </a:pPr>
            <a:r>
              <a:rPr lang="zh-CN" altLang="en-US" sz="2400" dirty="0"/>
              <a:t>网络语言的发展对原有的语言规范有种种突破和违反，虽然不被大多数人所接受，但是它会无意识的影响着人们，有的会变成语言有机整体的一部分。</a:t>
            </a:r>
            <a:r>
              <a:rPr lang="en-US" altLang="zh-CN" sz="2400" dirty="0"/>
              <a:t>(Crystal, 2004)</a:t>
            </a:r>
          </a:p>
          <a:p>
            <a:pPr marL="45720" indent="720000" algn="just">
              <a:lnSpc>
                <a:spcPct val="150000"/>
              </a:lnSpc>
              <a:spcBef>
                <a:spcPts val="0"/>
              </a:spcBef>
              <a:buNone/>
            </a:pPr>
            <a:r>
              <a:rPr lang="zh-CN" altLang="en-US" sz="2400" dirty="0"/>
              <a:t>描写主义的目的就是使火星文对原有规范的突破、违反合法化，约定俗成不是一定不变的，语言中的创新在得到社会共认而普遍使用之前，总是先出现在少数人语言中的。</a:t>
            </a:r>
            <a:endParaRPr lang="en-GB" altLang="zh-CN" sz="2400" dirty="0"/>
          </a:p>
          <a:p>
            <a:pPr marL="45720" indent="720000" algn="just">
              <a:lnSpc>
                <a:spcPct val="150000"/>
              </a:lnSpc>
              <a:spcBef>
                <a:spcPts val="0"/>
              </a:spcBef>
              <a:buNone/>
            </a:pPr>
            <a:r>
              <a:rPr lang="zh-CN" altLang="en-US" sz="2400" dirty="0"/>
              <a:t>语言的描写性会使火星文让大多数人所承认和使用，即使不成为规范性的一员，也会在网络语言中占据重要的地位。</a:t>
            </a:r>
            <a:endParaRPr lang="en-US" altLang="zh-CN" sz="2400" dirty="0"/>
          </a:p>
        </p:txBody>
      </p:sp>
      <p:pic>
        <p:nvPicPr>
          <p:cNvPr id="4" name="图形 3" descr="教师">
            <a:extLst>
              <a:ext uri="{FF2B5EF4-FFF2-40B4-BE49-F238E27FC236}">
                <a16:creationId xmlns:a16="http://schemas.microsoft.com/office/drawing/2014/main" id="{38674701-9124-4879-AB01-054D19C804B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11840" y="465847"/>
            <a:ext cx="914400" cy="914400"/>
          </a:xfrm>
          <a:prstGeom prst="rect">
            <a:avLst/>
          </a:prstGeom>
        </p:spPr>
      </p:pic>
    </p:spTree>
    <p:extLst>
      <p:ext uri="{BB962C8B-B14F-4D97-AF65-F5344CB8AC3E}">
        <p14:creationId xmlns:p14="http://schemas.microsoft.com/office/powerpoint/2010/main" val="31288390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latin typeface="Microsoft YaHei UI" panose="020B0503020204020204" pitchFamily="34" charset="-122"/>
                <a:ea typeface="Microsoft YaHei UI" panose="020B0503020204020204" pitchFamily="34" charset="-122"/>
              </a:rPr>
              <a:t>32.7 </a:t>
            </a:r>
            <a:r>
              <a:rPr lang="zh-CN" altLang="en-US" dirty="0">
                <a:latin typeface="Microsoft YaHei UI" panose="020B0503020204020204" pitchFamily="34" charset="-122"/>
                <a:ea typeface="Microsoft YaHei UI" panose="020B0503020204020204" pitchFamily="34" charset="-122"/>
              </a:rPr>
              <a:t>怎样正确对待火星文？</a:t>
            </a:r>
          </a:p>
        </p:txBody>
      </p:sp>
      <p:graphicFrame>
        <p:nvGraphicFramePr>
          <p:cNvPr id="4" name="内容占位符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2192545234"/>
              </p:ext>
            </p:extLst>
          </p:nvPr>
        </p:nvGraphicFramePr>
        <p:xfrm>
          <a:off x="1159668" y="1601227"/>
          <a:ext cx="9872664" cy="4435869"/>
        </p:xfrm>
        <a:graphic>
          <a:graphicData uri="http://schemas.openxmlformats.org/drawingml/2006/table">
            <a:tbl>
              <a:tblPr firstRow="1" bandRow="1">
                <a:tableStyleId>{5C22544A-7EE6-4342-B048-85BDC9FD1C3A}</a:tableStyleId>
              </a:tblPr>
              <a:tblGrid>
                <a:gridCol w="4936332">
                  <a:extLst>
                    <a:ext uri="{9D8B030D-6E8A-4147-A177-3AD203B41FA5}">
                      <a16:colId xmlns:a16="http://schemas.microsoft.com/office/drawing/2014/main" val="743422230"/>
                    </a:ext>
                  </a:extLst>
                </a:gridCol>
                <a:gridCol w="4936332">
                  <a:extLst>
                    <a:ext uri="{9D8B030D-6E8A-4147-A177-3AD203B41FA5}">
                      <a16:colId xmlns:a16="http://schemas.microsoft.com/office/drawing/2014/main" val="777156215"/>
                    </a:ext>
                  </a:extLst>
                </a:gridCol>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反对</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认可</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2496822786"/>
                  </a:ext>
                </a:extLst>
              </a:tr>
              <a:tr h="3963142">
                <a:tc>
                  <a:txBody>
                    <a:bodyPr/>
                    <a:lstStyle/>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lang="zh-CN" altLang="en-US"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严重歪曲了汉语的本意</a:t>
                      </a:r>
                      <a:endParaRPr lang="en-GB" altLang="zh-CN"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lang="en-GB" altLang="zh-CN"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lang="zh-CN" altLang="en-US"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破坏了汉字的纯洁性与规范性</a:t>
                      </a:r>
                      <a:endParaRPr lang="en-GB" altLang="zh-CN"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lang="en-GB" altLang="zh-CN"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lang="zh-CN" altLang="en-US"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对鉴别能力不强的青少年造成了很坏的影响</a:t>
                      </a:r>
                      <a:endParaRPr lang="zh-cn" altLang="en-US"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txBody>
                  <a:tcPr/>
                </a:tc>
                <a:tc>
                  <a:txBody>
                    <a:bodyPr/>
                    <a:lstStyle/>
                    <a:p>
                      <a:pPr marL="285750" indent="-285750" rtl="0">
                        <a:lnSpc>
                          <a:spcPct val="150000"/>
                        </a:lnSpc>
                        <a:buFont typeface="Wingdings" panose="05000000000000000000" pitchFamily="2" charset="2"/>
                        <a:buChar char="Ø"/>
                      </a:pPr>
                      <a:r>
                        <a:rPr lang="zh-CN" altLang="en-US"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代表了人们的个性和创新，不会影响到具有稳定性和系统性的中国文字</a:t>
                      </a:r>
                      <a:endParaRPr lang="en-GB" altLang="zh-CN"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0" indent="0" rtl="0">
                        <a:lnSpc>
                          <a:spcPct val="150000"/>
                        </a:lnSpc>
                        <a:buFont typeface="Wingdings" panose="05000000000000000000" pitchFamily="2" charset="2"/>
                        <a:buNone/>
                      </a:pPr>
                      <a:endParaRPr lang="en-GB" altLang="zh-CN"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285750" indent="-285750" rtl="0">
                        <a:lnSpc>
                          <a:spcPct val="150000"/>
                        </a:lnSpc>
                        <a:buFont typeface="Wingdings" panose="05000000000000000000" pitchFamily="2" charset="2"/>
                        <a:buChar char="Ø"/>
                      </a:pPr>
                      <a:r>
                        <a:rPr lang="zh-CN" altLang="en-US"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使得人们交流更加方便和顺畅，节省了现代繁忙的人们的时间</a:t>
                      </a:r>
                      <a:endParaRPr lang="en-GB" altLang="zh-CN"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0" indent="0" rtl="0">
                        <a:lnSpc>
                          <a:spcPct val="150000"/>
                        </a:lnSpc>
                        <a:buFont typeface="Wingdings" panose="05000000000000000000" pitchFamily="2" charset="2"/>
                        <a:buNone/>
                      </a:pPr>
                      <a:endParaRPr lang="en-GB" altLang="zh-CN"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285750" indent="-285750" rtl="0">
                        <a:lnSpc>
                          <a:spcPct val="150000"/>
                        </a:lnSpc>
                        <a:buFont typeface="Wingdings" panose="05000000000000000000" pitchFamily="2" charset="2"/>
                        <a:buChar char="Ø"/>
                      </a:pPr>
                      <a:r>
                        <a:rPr lang="zh-CN" altLang="en-US"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激发青少年的创造力和想象力</a:t>
                      </a:r>
                      <a:endParaRPr lang="zh-cn" altLang="en-US"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744739329"/>
                  </a:ext>
                </a:extLst>
              </a:tr>
            </a:tbl>
          </a:graphicData>
        </a:graphic>
      </p:graphicFrame>
      <p:pic>
        <p:nvPicPr>
          <p:cNvPr id="5" name="图形 4" descr="舞蹈">
            <a:extLst>
              <a:ext uri="{FF2B5EF4-FFF2-40B4-BE49-F238E27FC236}">
                <a16:creationId xmlns:a16="http://schemas.microsoft.com/office/drawing/2014/main" id="{FD7349AD-A262-4FFF-99C2-C79DF8B897E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18581" y="402831"/>
            <a:ext cx="914400" cy="914400"/>
          </a:xfrm>
          <a:prstGeom prst="rect">
            <a:avLst/>
          </a:prstGeom>
        </p:spPr>
      </p:pic>
    </p:spTree>
    <p:extLst>
      <p:ext uri="{BB962C8B-B14F-4D97-AF65-F5344CB8AC3E}">
        <p14:creationId xmlns:p14="http://schemas.microsoft.com/office/powerpoint/2010/main" val="8533171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32.8</a:t>
            </a:r>
            <a:r>
              <a:rPr lang="zh-CN" altLang="en-US" dirty="0"/>
              <a:t> </a:t>
            </a:r>
            <a:r>
              <a:rPr lang="zh-CN" altLang="en-US" dirty="0">
                <a:latin typeface="Microsoft YaHei UI" panose="020B0503020204020204" pitchFamily="34" charset="-122"/>
                <a:ea typeface="Microsoft YaHei UI" panose="020B0503020204020204" pitchFamily="34" charset="-122"/>
              </a:rPr>
              <a:t>结语</a:t>
            </a:r>
          </a:p>
        </p:txBody>
      </p:sp>
      <p:sp>
        <p:nvSpPr>
          <p:cNvPr id="6" name="内容占位符 5">
            <a:extLst>
              <a:ext uri="{FF2B5EF4-FFF2-40B4-BE49-F238E27FC236}">
                <a16:creationId xmlns:a16="http://schemas.microsoft.com/office/drawing/2014/main" id="{898A2965-2BE7-41AC-8102-BD7E2E7DA7B4}"/>
              </a:ext>
            </a:extLst>
          </p:cNvPr>
          <p:cNvSpPr>
            <a:spLocks noGrp="1"/>
          </p:cNvSpPr>
          <p:nvPr>
            <p:ph idx="1"/>
          </p:nvPr>
        </p:nvSpPr>
        <p:spPr>
          <a:xfrm>
            <a:off x="822960" y="1402080"/>
            <a:ext cx="10546080" cy="5059680"/>
          </a:xfrm>
        </p:spPr>
        <p:txBody>
          <a:bodyPr>
            <a:normAutofit/>
          </a:bodyPr>
          <a:lstStyle/>
          <a:p>
            <a:pPr marL="45720" indent="720000" algn="just">
              <a:lnSpc>
                <a:spcPct val="150000"/>
              </a:lnSpc>
              <a:spcBef>
                <a:spcPts val="0"/>
              </a:spcBef>
              <a:buNone/>
            </a:pPr>
            <a:r>
              <a:rPr lang="zh-CN" altLang="en-US" sz="2400" dirty="0"/>
              <a:t>火星文的鲜活表达反映了当下人们流行的网络交流方式和思维方式，也让我们反思社会话语权力对青少年的影响，同时汉语语言文字的核心地位现实也制约着具有极大主观性和随意性的火星文的发展。</a:t>
            </a:r>
            <a:endParaRPr lang="en-GB" altLang="zh-CN" sz="2400" dirty="0"/>
          </a:p>
          <a:p>
            <a:pPr marL="45720" indent="720000" algn="just">
              <a:lnSpc>
                <a:spcPct val="150000"/>
              </a:lnSpc>
              <a:spcBef>
                <a:spcPts val="0"/>
              </a:spcBef>
              <a:buNone/>
            </a:pPr>
            <a:r>
              <a:rPr lang="zh-CN" altLang="en-US" sz="2400" dirty="0"/>
              <a:t>火星文的出现是对原有语言规范的突破与违反，但语言之间没有不可逾越的鸿沟。</a:t>
            </a:r>
            <a:endParaRPr lang="en-GB" altLang="zh-CN" sz="2400" dirty="0"/>
          </a:p>
          <a:p>
            <a:pPr marL="45720" indent="720000" algn="just">
              <a:lnSpc>
                <a:spcPct val="150000"/>
              </a:lnSpc>
              <a:spcBef>
                <a:spcPts val="0"/>
              </a:spcBef>
              <a:buNone/>
            </a:pPr>
            <a:r>
              <a:rPr lang="zh-CN" altLang="en-US" sz="2400" dirty="0"/>
              <a:t>我们要以正确的态度对待火星文，使火星文成为一种便利而不成为习惯，重视规范语言文字的教育，规范网络管约，为青少年创造有利的语言学习与创新环境。</a:t>
            </a:r>
            <a:endParaRPr lang="en-GB" altLang="zh-CN" sz="2400" dirty="0"/>
          </a:p>
        </p:txBody>
      </p:sp>
      <p:pic>
        <p:nvPicPr>
          <p:cNvPr id="4" name="图形 3" descr="铅笔">
            <a:extLst>
              <a:ext uri="{FF2B5EF4-FFF2-40B4-BE49-F238E27FC236}">
                <a16:creationId xmlns:a16="http://schemas.microsoft.com/office/drawing/2014/main" id="{68BF6D2B-AE36-4885-9DC6-FBC1D6AC87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0926" y="439703"/>
            <a:ext cx="767542" cy="767542"/>
          </a:xfrm>
          <a:prstGeom prst="rect">
            <a:avLst/>
          </a:prstGeom>
        </p:spPr>
      </p:pic>
    </p:spTree>
    <p:extLst>
      <p:ext uri="{BB962C8B-B14F-4D97-AF65-F5344CB8AC3E}">
        <p14:creationId xmlns:p14="http://schemas.microsoft.com/office/powerpoint/2010/main" val="34210177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736832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874046134"/>
              </p:ext>
            </p:extLst>
          </p:nvPr>
        </p:nvGraphicFramePr>
        <p:xfrm>
          <a:off x="1159668" y="1601227"/>
          <a:ext cx="6968332" cy="4435869"/>
        </p:xfrm>
        <a:graphic>
          <a:graphicData uri="http://schemas.openxmlformats.org/drawingml/2006/table">
            <a:tbl>
              <a:tblPr firstRow="1" bandRow="1">
                <a:tableStyleId>{5C22544A-7EE6-4342-B048-85BDC9FD1C3A}</a:tableStyleId>
              </a:tblPr>
              <a:tblGrid>
                <a:gridCol w="6968332">
                  <a:extLst>
                    <a:ext uri="{9D8B030D-6E8A-4147-A177-3AD203B41FA5}">
                      <a16:colId xmlns:a16="http://schemas.microsoft.com/office/drawing/2014/main" val="743422230"/>
                    </a:ext>
                  </a:extLst>
                </a:gridCol>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2496822786"/>
                  </a:ext>
                </a:extLst>
              </a:tr>
              <a:tr h="3963142">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32.1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32.2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32.3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火星文的内涵及特点</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32.4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国内有关汉语火星文的研究现状如何？</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32.5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火星文与现实有什么关系？</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32.6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如何从规范主义和描写主义分析火星文？</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32.7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怎样正确对待火星文？</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32.8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744739329"/>
                  </a:ext>
                </a:extLst>
              </a:tr>
            </a:tbl>
          </a:graphicData>
        </a:graphic>
      </p:graphicFrame>
      <p:pic>
        <p:nvPicPr>
          <p:cNvPr id="3" name="图片 2">
            <a:extLst>
              <a:ext uri="{FF2B5EF4-FFF2-40B4-BE49-F238E27FC236}">
                <a16:creationId xmlns:a16="http://schemas.microsoft.com/office/drawing/2014/main" id="{414F3856-63D4-4D22-A5D6-AD42B3EB7ABF}"/>
              </a:ext>
            </a:extLst>
          </p:cNvPr>
          <p:cNvPicPr>
            <a:picLocks noChangeAspect="1"/>
          </p:cNvPicPr>
          <p:nvPr/>
        </p:nvPicPr>
        <p:blipFill>
          <a:blip r:embed="rId3"/>
          <a:stretch>
            <a:fillRect/>
          </a:stretch>
        </p:blipFill>
        <p:spPr>
          <a:xfrm>
            <a:off x="2560280" y="465807"/>
            <a:ext cx="914479" cy="914479"/>
          </a:xfrm>
          <a:prstGeom prst="rect">
            <a:avLst/>
          </a:prstGeom>
        </p:spPr>
      </p:pic>
      <p:pic>
        <p:nvPicPr>
          <p:cNvPr id="6" name="图片 5">
            <a:extLst>
              <a:ext uri="{FF2B5EF4-FFF2-40B4-BE49-F238E27FC236}">
                <a16:creationId xmlns:a16="http://schemas.microsoft.com/office/drawing/2014/main" id="{34C308E3-4E03-4856-813E-F88AAEBAC0F6}"/>
              </a:ext>
            </a:extLst>
          </p:cNvPr>
          <p:cNvPicPr>
            <a:picLocks noChangeAspect="1"/>
          </p:cNvPicPr>
          <p:nvPr/>
        </p:nvPicPr>
        <p:blipFill>
          <a:blip r:embed="rId4"/>
          <a:stretch>
            <a:fillRect/>
          </a:stretch>
        </p:blipFill>
        <p:spPr>
          <a:xfrm>
            <a:off x="8564880" y="648702"/>
            <a:ext cx="3027680" cy="2827405"/>
          </a:xfrm>
          <a:prstGeom prst="rect">
            <a:avLst/>
          </a:prstGeom>
        </p:spPr>
      </p:pic>
      <p:pic>
        <p:nvPicPr>
          <p:cNvPr id="8" name="图片 7">
            <a:extLst>
              <a:ext uri="{FF2B5EF4-FFF2-40B4-BE49-F238E27FC236}">
                <a16:creationId xmlns:a16="http://schemas.microsoft.com/office/drawing/2014/main" id="{A97DE979-1024-463E-BD89-3E4B428A5823}"/>
              </a:ext>
            </a:extLst>
          </p:cNvPr>
          <p:cNvPicPr>
            <a:picLocks noChangeAspect="1"/>
          </p:cNvPicPr>
          <p:nvPr/>
        </p:nvPicPr>
        <p:blipFill>
          <a:blip r:embed="rId5"/>
          <a:stretch>
            <a:fillRect/>
          </a:stretch>
        </p:blipFill>
        <p:spPr>
          <a:xfrm>
            <a:off x="8347753" y="3633470"/>
            <a:ext cx="3461934" cy="2269490"/>
          </a:xfrm>
          <a:prstGeom prst="rect">
            <a:avLst/>
          </a:prstGeom>
        </p:spPr>
      </p:pic>
    </p:spTree>
    <p:extLst>
      <p:ext uri="{BB962C8B-B14F-4D97-AF65-F5344CB8AC3E}">
        <p14:creationId xmlns:p14="http://schemas.microsoft.com/office/powerpoint/2010/main" val="3942404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latin typeface="Microsoft YaHei UI" panose="020B0503020204020204" pitchFamily="34" charset="-122"/>
                <a:ea typeface="Microsoft YaHei UI" panose="020B0503020204020204" pitchFamily="34" charset="-122"/>
              </a:rPr>
              <a:t>32.1 </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a16="http://schemas.microsoft.com/office/drawing/2014/main" id="{BC7F4CA9-C0CE-4E72-97F6-F2A2156DD6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06344" y="465847"/>
            <a:ext cx="914400" cy="914400"/>
          </a:xfrm>
          <a:prstGeom prst="rect">
            <a:avLst/>
          </a:prstGeom>
        </p:spPr>
      </p:pic>
      <p:sp>
        <p:nvSpPr>
          <p:cNvPr id="8" name="内容占位符 7">
            <a:extLst>
              <a:ext uri="{FF2B5EF4-FFF2-40B4-BE49-F238E27FC236}">
                <a16:creationId xmlns:a16="http://schemas.microsoft.com/office/drawing/2014/main" id="{CF2B233F-D299-4AD6-B86D-B7A7A09F8F39}"/>
              </a:ext>
            </a:extLst>
          </p:cNvPr>
          <p:cNvSpPr>
            <a:spLocks noGrp="1"/>
          </p:cNvSpPr>
          <p:nvPr>
            <p:ph idx="1"/>
          </p:nvPr>
        </p:nvSpPr>
        <p:spPr>
          <a:xfrm>
            <a:off x="1084070" y="1380247"/>
            <a:ext cx="10058400" cy="5011906"/>
          </a:xfrm>
        </p:spPr>
        <p:txBody>
          <a:bodyPr>
            <a:noAutofit/>
          </a:bodyPr>
          <a:lstStyle/>
          <a:p>
            <a:pPr marL="45720" indent="720000" algn="just">
              <a:lnSpc>
                <a:spcPct val="150000"/>
              </a:lnSpc>
              <a:spcBef>
                <a:spcPts val="0"/>
              </a:spcBef>
              <a:buNone/>
            </a:pPr>
            <a:r>
              <a:rPr lang="zh-CN" altLang="en-US" sz="2000" dirty="0"/>
              <a:t>一天，妻子打扫儿子房间，她突然朝书法家丈夫大喊，书法家赶紧跑过去，原来妻子发现儿子书桌上有一本笔记本，笔记本封面上写着许多特殊的文字：→</a:t>
            </a:r>
            <a:r>
              <a:rPr lang="en-US" altLang="zh-CN" sz="2000" dirty="0"/>
              <a:t>θ</a:t>
            </a:r>
            <a:r>
              <a:rPr lang="zh-CN" altLang="en-US" sz="2000" dirty="0"/>
              <a:t>耭這個罘准鈊，</a:t>
            </a:r>
            <a:r>
              <a:rPr lang="en-US" altLang="zh-CN" sz="2000" dirty="0"/>
              <a:t>……</a:t>
            </a:r>
            <a:r>
              <a:rPr lang="zh-CN" altLang="en-US" sz="2000" dirty="0"/>
              <a:t>。妻子禁不住好奇翻了起来，发现里面都是些很古怪的文字，很明显儿子知道他们看不懂，所以故意放在外面。书法家之后在书店看到了一本</a:t>
            </a:r>
            <a:r>
              <a:rPr lang="en-US" altLang="zh-CN" sz="2000" dirty="0"/>
              <a:t>《</a:t>
            </a:r>
            <a:r>
              <a:rPr lang="zh-CN" altLang="en-US" sz="2000" dirty="0"/>
              <a:t>火星文破解手册</a:t>
            </a:r>
            <a:r>
              <a:rPr lang="en-US" altLang="zh-CN" sz="2000" dirty="0"/>
              <a:t>》</a:t>
            </a:r>
            <a:r>
              <a:rPr lang="zh-CN" altLang="en-US" sz="2000" dirty="0"/>
              <a:t>才知道儿子竟然写起了火星文，听店主说学生们喜欢用火星文写日记，或者上课用它来写纸条聊天，以免被家长和老师看出他们的小秘密。</a:t>
            </a:r>
            <a:endParaRPr lang="en-GB" altLang="zh-CN" sz="2000" dirty="0"/>
          </a:p>
          <a:p>
            <a:pPr marL="45720" indent="720000" algn="just">
              <a:lnSpc>
                <a:spcPct val="150000"/>
              </a:lnSpc>
              <a:spcBef>
                <a:spcPts val="0"/>
              </a:spcBef>
              <a:buNone/>
            </a:pPr>
            <a:r>
              <a:rPr lang="zh-CN" altLang="en-US" sz="2000" dirty="0"/>
              <a:t>儿子家庭作业时常出现“火星文错别字”，使得老师不得不告诉了家长。书法家知道后用“以其人之道还治其人之身”的方法，用篆体字给儿子留了字条告诉他放学之后去饭店吃饭。儿子当然没有看懂，也没有吃到饭，但是在之后与书法家的谈话中儿子也认识到了自己连地球文字都没有学好更不该去学这使他语文成绩下降不少的火星文。</a:t>
            </a:r>
            <a:endParaRPr lang="en-GB" sz="2000" dirty="0"/>
          </a:p>
        </p:txBody>
      </p:sp>
    </p:spTree>
    <p:extLst>
      <p:ext uri="{BB962C8B-B14F-4D97-AF65-F5344CB8AC3E}">
        <p14:creationId xmlns:p14="http://schemas.microsoft.com/office/powerpoint/2010/main" val="3140436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t>32.2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57400"/>
            <a:ext cx="10195560" cy="4038600"/>
          </a:xfrm>
        </p:spPr>
        <p:txBody>
          <a:bodyPr/>
          <a:lstStyle/>
          <a:p>
            <a:pPr marL="502920" indent="-457200" algn="just">
              <a:buFont typeface="+mj-lt"/>
              <a:buAutoNum type="arabicParenR"/>
            </a:pPr>
            <a:r>
              <a:rPr lang="zh-CN" altLang="en-US" sz="2800" dirty="0"/>
              <a:t> 火星文与客观现实是什么关系？</a:t>
            </a:r>
            <a:endParaRPr lang="en-GB" altLang="zh-CN" sz="2800" dirty="0"/>
          </a:p>
          <a:p>
            <a:pPr marL="502920" indent="-457200" algn="just">
              <a:buFont typeface="+mj-lt"/>
              <a:buAutoNum type="arabicParenR"/>
            </a:pPr>
            <a:endParaRPr lang="en-GB" altLang="zh-CN" sz="2800" dirty="0"/>
          </a:p>
          <a:p>
            <a:pPr marL="502920" indent="-457200" algn="just">
              <a:buFont typeface="+mj-lt"/>
              <a:buAutoNum type="arabicParenR"/>
            </a:pPr>
            <a:r>
              <a:rPr lang="zh-CN" altLang="en-US" sz="2800" dirty="0"/>
              <a:t>如何结合规范主义和描写主义来分析火星文？</a:t>
            </a:r>
            <a:endParaRPr lang="en-GB" altLang="zh-CN" sz="2800" dirty="0"/>
          </a:p>
          <a:p>
            <a:pPr marL="502920" indent="-457200" algn="just">
              <a:buFont typeface="+mj-lt"/>
              <a:buAutoNum type="arabicParenR"/>
            </a:pPr>
            <a:endParaRPr lang="en-GB" altLang="zh-CN" sz="2800" dirty="0"/>
          </a:p>
          <a:p>
            <a:pPr marL="502920" indent="-457200" algn="just">
              <a:buFont typeface="+mj-lt"/>
              <a:buAutoNum type="arabicParenR"/>
            </a:pPr>
            <a:r>
              <a:rPr lang="zh-CN" altLang="en-US" sz="2800" dirty="0"/>
              <a:t>作为一种与我们生活紧密相连的新型网络语言，我们应该采取何种态度看待火星文？</a:t>
            </a:r>
          </a:p>
          <a:p>
            <a:endParaRPr lang="en-GB" dirty="0"/>
          </a:p>
        </p:txBody>
      </p:sp>
      <p:sp>
        <p:nvSpPr>
          <p:cNvPr id="3" name="思想气泡: 云 2">
            <a:extLst>
              <a:ext uri="{FF2B5EF4-FFF2-40B4-BE49-F238E27FC236}">
                <a16:creationId xmlns:a16="http://schemas.microsoft.com/office/drawing/2014/main" id="{872B630A-6F79-4108-91D2-8B7D1634EA1A}"/>
              </a:ext>
            </a:extLst>
          </p:cNvPr>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71586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t>32.3</a:t>
            </a:r>
            <a:r>
              <a:rPr lang="zh-CN" altLang="en-US" dirty="0"/>
              <a:t> 火星文的内涵及特点</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06809" y="465847"/>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40" y="1640354"/>
            <a:ext cx="10688320" cy="4715753"/>
          </a:xfrm>
        </p:spPr>
        <p:txBody>
          <a:bodyPr>
            <a:noAutofit/>
          </a:bodyPr>
          <a:lstStyle/>
          <a:p>
            <a:pPr marL="45720" indent="720000" algn="just">
              <a:lnSpc>
                <a:spcPct val="150000"/>
              </a:lnSpc>
              <a:spcBef>
                <a:spcPts val="0"/>
              </a:spcBef>
              <a:buNone/>
            </a:pPr>
            <a:r>
              <a:rPr lang="zh-CN" altLang="en-US" sz="2400" dirty="0"/>
              <a:t>火星文，字面可理解为火星人使用的文字。实际上火星文由符号、繁体字、日文、韩文，冷僻字或汉字拆分后的部分等非正规化文字符号组合而成。</a:t>
            </a:r>
            <a:endParaRPr lang="en-GB" altLang="zh-CN" sz="2400" dirty="0"/>
          </a:p>
          <a:p>
            <a:pPr marL="45720" indent="720000" algn="just">
              <a:lnSpc>
                <a:spcPct val="150000"/>
              </a:lnSpc>
              <a:spcBef>
                <a:spcPts val="0"/>
              </a:spcBef>
              <a:buNone/>
            </a:pPr>
            <a:endParaRPr lang="en-GB" altLang="zh-CN" sz="2400" dirty="0"/>
          </a:p>
          <a:p>
            <a:pPr marL="45720" indent="720000" algn="just">
              <a:lnSpc>
                <a:spcPct val="150000"/>
              </a:lnSpc>
              <a:spcBef>
                <a:spcPts val="0"/>
              </a:spcBef>
              <a:buNone/>
            </a:pPr>
            <a:r>
              <a:rPr lang="zh-CN" altLang="en-US" sz="2400" dirty="0"/>
              <a:t>火星文是“用以制造交际障碍，标榜言语社团的小团体的网络方言的‘次方言’，是网络中更多使用多种‘反汉语’的表达手段如符号、非正规汉字，夹杂方言、外语的综合体，是最新颖最典型的‘网络语言’。（陈佳旋，</a:t>
            </a:r>
            <a:r>
              <a:rPr lang="en-US" altLang="zh-CN" sz="2400" dirty="0"/>
              <a:t>2008</a:t>
            </a:r>
            <a:r>
              <a:rPr lang="zh-CN" altLang="en-US" sz="2400" dirty="0"/>
              <a:t>）</a:t>
            </a:r>
            <a:endParaRPr lang="en-GB" sz="2400" dirty="0"/>
          </a:p>
        </p:txBody>
      </p:sp>
    </p:spTree>
    <p:extLst>
      <p:ext uri="{BB962C8B-B14F-4D97-AF65-F5344CB8AC3E}">
        <p14:creationId xmlns:p14="http://schemas.microsoft.com/office/powerpoint/2010/main" val="39222580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t>32.3</a:t>
            </a:r>
            <a:r>
              <a:rPr lang="zh-CN" altLang="en-US" dirty="0"/>
              <a:t> 火星文的内涵及特点</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06809" y="465847"/>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40" y="1640354"/>
            <a:ext cx="6858000" cy="4715753"/>
          </a:xfrm>
        </p:spPr>
        <p:txBody>
          <a:bodyPr>
            <a:noAutofit/>
          </a:bodyPr>
          <a:lstStyle/>
          <a:p>
            <a:pPr marL="45720" indent="720000" algn="just">
              <a:lnSpc>
                <a:spcPct val="150000"/>
              </a:lnSpc>
              <a:spcBef>
                <a:spcPts val="0"/>
              </a:spcBef>
              <a:buNone/>
            </a:pPr>
            <a:r>
              <a:rPr lang="zh-CN" altLang="en-US" sz="2400" dirty="0"/>
              <a:t>符号火星文主要通过象形、数字、仿拟、比喻、谐音、拟人等手法构成新词。</a:t>
            </a:r>
            <a:endParaRPr lang="en-GB" altLang="zh-CN" sz="2400" dirty="0"/>
          </a:p>
          <a:p>
            <a:pPr marL="45720" indent="720000" algn="just">
              <a:lnSpc>
                <a:spcPct val="150000"/>
              </a:lnSpc>
              <a:spcBef>
                <a:spcPts val="0"/>
              </a:spcBef>
              <a:buNone/>
            </a:pPr>
            <a:endParaRPr lang="en-GB" altLang="zh-CN" sz="2400" dirty="0"/>
          </a:p>
          <a:p>
            <a:pPr marL="45720" indent="720000" algn="just">
              <a:lnSpc>
                <a:spcPct val="150000"/>
              </a:lnSpc>
              <a:spcBef>
                <a:spcPts val="0"/>
              </a:spcBef>
              <a:buNone/>
            </a:pPr>
            <a:r>
              <a:rPr lang="zh-CN" altLang="en-US" sz="2400" dirty="0"/>
              <a:t>异体火星文主要借助软件工具例如“火星文转换器”，将汉字转换成形似或音似的繁体字或异体字，这种异体火星文即使之前从未接触过的人也大体看得懂，这个功能类似于语言的多产性。</a:t>
            </a:r>
            <a:endParaRPr lang="en-GB" altLang="zh-CN" sz="2400" dirty="0"/>
          </a:p>
        </p:txBody>
      </p:sp>
      <p:sp>
        <p:nvSpPr>
          <p:cNvPr id="3" name="文本框 2">
            <a:extLst>
              <a:ext uri="{FF2B5EF4-FFF2-40B4-BE49-F238E27FC236}">
                <a16:creationId xmlns:a16="http://schemas.microsoft.com/office/drawing/2014/main" id="{A1AEF2E3-99DA-4BCF-A1A5-420734065B14}"/>
              </a:ext>
            </a:extLst>
          </p:cNvPr>
          <p:cNvSpPr txBox="1"/>
          <p:nvPr/>
        </p:nvSpPr>
        <p:spPr>
          <a:xfrm>
            <a:off x="9126009" y="1251491"/>
            <a:ext cx="2712720" cy="4524315"/>
          </a:xfrm>
          <a:prstGeom prst="rect">
            <a:avLst/>
          </a:prstGeom>
          <a:noFill/>
        </p:spPr>
        <p:txBody>
          <a:bodyPr wrap="square" rtlCol="0">
            <a:spAutoFit/>
          </a:bodyPr>
          <a:lstStyle/>
          <a:p>
            <a:r>
              <a:rPr lang="en-GB" sz="2400" dirty="0">
                <a:solidFill>
                  <a:schemeClr val="accent1"/>
                </a:solidFill>
                <a:latin typeface="Microsoft YaHei UI" panose="020B0503020204020204" pitchFamily="34" charset="-122"/>
                <a:ea typeface="Microsoft YaHei UI" panose="020B0503020204020204" pitchFamily="34" charset="-122"/>
              </a:rPr>
              <a:t>3</a:t>
            </a:r>
            <a:r>
              <a:rPr lang="en-US" altLang="zh-CN" sz="2400" dirty="0">
                <a:solidFill>
                  <a:schemeClr val="accent1"/>
                </a:solidFill>
                <a:latin typeface="Microsoft YaHei UI" panose="020B0503020204020204" pitchFamily="34" charset="-122"/>
                <a:ea typeface="Microsoft YaHei UI" panose="020B0503020204020204" pitchFamily="34" charset="-122"/>
              </a:rPr>
              <a:t>Q</a:t>
            </a:r>
          </a:p>
          <a:p>
            <a:r>
              <a:rPr lang="en-US" sz="2400" dirty="0">
                <a:solidFill>
                  <a:schemeClr val="accent1"/>
                </a:solidFill>
                <a:latin typeface="Microsoft YaHei UI" panose="020B0503020204020204" pitchFamily="34" charset="-122"/>
                <a:ea typeface="Microsoft YaHei UI" panose="020B0503020204020204" pitchFamily="34" charset="-122"/>
              </a:rPr>
              <a:t>520</a:t>
            </a:r>
          </a:p>
          <a:p>
            <a:r>
              <a:rPr lang="zh-CN" altLang="en-US" sz="2400" dirty="0">
                <a:solidFill>
                  <a:schemeClr val="accent1"/>
                </a:solidFill>
                <a:latin typeface="Microsoft YaHei UI" panose="020B0503020204020204" pitchFamily="34" charset="-122"/>
                <a:ea typeface="Microsoft YaHei UI" panose="020B0503020204020204" pitchFamily="34" charset="-122"/>
              </a:rPr>
              <a:t>你↓到我了</a:t>
            </a:r>
            <a:endParaRPr lang="en-GB" altLang="zh-CN" sz="2400" dirty="0">
              <a:solidFill>
                <a:schemeClr val="accent1"/>
              </a:solidFill>
              <a:latin typeface="Microsoft YaHei UI" panose="020B0503020204020204" pitchFamily="34" charset="-122"/>
              <a:ea typeface="Microsoft YaHei UI" panose="020B0503020204020204" pitchFamily="34" charset="-122"/>
            </a:endParaRPr>
          </a:p>
          <a:p>
            <a:r>
              <a:rPr lang="en-GB" sz="2400" dirty="0">
                <a:solidFill>
                  <a:schemeClr val="accent1"/>
                </a:solidFill>
                <a:latin typeface="Microsoft YaHei UI" panose="020B0503020204020204" pitchFamily="34" charset="-122"/>
                <a:ea typeface="Microsoft YaHei UI" panose="020B0503020204020204" pitchFamily="34" charset="-122"/>
              </a:rPr>
              <a:t>-）</a:t>
            </a:r>
          </a:p>
          <a:p>
            <a:r>
              <a:rPr lang="en-GB" sz="2400" dirty="0">
                <a:solidFill>
                  <a:schemeClr val="accent1"/>
                </a:solidFill>
                <a:latin typeface="Microsoft YaHei UI" panose="020B0503020204020204" pitchFamily="34" charset="-122"/>
                <a:ea typeface="Microsoft YaHei UI" panose="020B0503020204020204" pitchFamily="34" charset="-122"/>
              </a:rPr>
              <a:t>@@</a:t>
            </a:r>
          </a:p>
          <a:p>
            <a:r>
              <a:rPr lang="en-GB" sz="2400" dirty="0" err="1">
                <a:solidFill>
                  <a:schemeClr val="accent1"/>
                </a:solidFill>
                <a:latin typeface="Microsoft YaHei UI" panose="020B0503020204020204" pitchFamily="34" charset="-122"/>
                <a:ea typeface="Microsoft YaHei UI" panose="020B0503020204020204" pitchFamily="34" charset="-122"/>
              </a:rPr>
              <a:t>Orz</a:t>
            </a:r>
            <a:endParaRPr lang="en-GB" sz="2400" dirty="0">
              <a:solidFill>
                <a:schemeClr val="accent1"/>
              </a:solidFill>
              <a:latin typeface="Microsoft YaHei UI" panose="020B0503020204020204" pitchFamily="34" charset="-122"/>
              <a:ea typeface="Microsoft YaHei UI" panose="020B0503020204020204" pitchFamily="34" charset="-122"/>
            </a:endParaRPr>
          </a:p>
          <a:p>
            <a:r>
              <a:rPr lang="zh-CN" altLang="en-US" sz="2400" dirty="0">
                <a:solidFill>
                  <a:schemeClr val="accent1"/>
                </a:solidFill>
                <a:latin typeface="Microsoft YaHei UI" panose="020B0503020204020204" pitchFamily="34" charset="-122"/>
                <a:ea typeface="Microsoft YaHei UI" panose="020B0503020204020204" pitchFamily="34" charset="-122"/>
              </a:rPr>
              <a:t>漂漂、东东</a:t>
            </a:r>
            <a:endParaRPr lang="en-GB" altLang="zh-CN" sz="2400" dirty="0">
              <a:solidFill>
                <a:schemeClr val="accent1"/>
              </a:solidFill>
              <a:latin typeface="Microsoft YaHei UI" panose="020B0503020204020204" pitchFamily="34" charset="-122"/>
              <a:ea typeface="Microsoft YaHei UI" panose="020B0503020204020204" pitchFamily="34" charset="-122"/>
            </a:endParaRPr>
          </a:p>
          <a:p>
            <a:endParaRPr lang="en-GB" altLang="zh-CN" sz="2400" dirty="0">
              <a:solidFill>
                <a:schemeClr val="accent1"/>
              </a:solidFill>
              <a:latin typeface="Microsoft YaHei UI" panose="020B0503020204020204" pitchFamily="34" charset="-122"/>
              <a:ea typeface="Microsoft YaHei UI" panose="020B0503020204020204" pitchFamily="34" charset="-122"/>
            </a:endParaRPr>
          </a:p>
          <a:p>
            <a:r>
              <a:rPr lang="zh-TW" altLang="en-US" sz="2400" dirty="0">
                <a:solidFill>
                  <a:schemeClr val="accent1"/>
                </a:solidFill>
                <a:latin typeface="Microsoft YaHei UI" panose="020B0503020204020204" pitchFamily="34" charset="-122"/>
                <a:ea typeface="Microsoft YaHei UI" panose="020B0503020204020204" pitchFamily="34" charset="-122"/>
              </a:rPr>
              <a:t>訡迗</a:t>
            </a:r>
            <a:r>
              <a:rPr lang="en-US" altLang="zh-TW" sz="2400" dirty="0">
                <a:solidFill>
                  <a:schemeClr val="accent1"/>
                </a:solidFill>
                <a:latin typeface="Microsoft YaHei UI" panose="020B0503020204020204" pitchFamily="34" charset="-122"/>
                <a:ea typeface="Microsoft YaHei UI" panose="020B0503020204020204" pitchFamily="34" charset="-122"/>
              </a:rPr>
              <a:t>ф</a:t>
            </a:r>
            <a:r>
              <a:rPr lang="zh-TW" altLang="en-US" sz="2400" dirty="0">
                <a:solidFill>
                  <a:schemeClr val="accent1"/>
                </a:solidFill>
                <a:latin typeface="Microsoft YaHei UI" panose="020B0503020204020204" pitchFamily="34" charset="-122"/>
                <a:ea typeface="Microsoft YaHei UI" panose="020B0503020204020204" pitchFamily="34" charset="-122"/>
              </a:rPr>
              <a:t>仵吃什庅</a:t>
            </a:r>
            <a:r>
              <a:rPr lang="zh-CN" altLang="en-US" sz="2400" dirty="0">
                <a:solidFill>
                  <a:schemeClr val="accent1"/>
                </a:solidFill>
                <a:latin typeface="Microsoft YaHei UI" panose="020B0503020204020204" pitchFamily="34" charset="-122"/>
                <a:ea typeface="Microsoft YaHei UI" panose="020B0503020204020204" pitchFamily="34" charset="-122"/>
              </a:rPr>
              <a:t>？</a:t>
            </a:r>
            <a:endParaRPr lang="en-GB" altLang="zh-CN" sz="2400" dirty="0">
              <a:solidFill>
                <a:schemeClr val="accent1"/>
              </a:solidFill>
              <a:latin typeface="Microsoft YaHei UI" panose="020B0503020204020204" pitchFamily="34" charset="-122"/>
              <a:ea typeface="Microsoft YaHei UI" panose="020B0503020204020204" pitchFamily="34" charset="-122"/>
            </a:endParaRPr>
          </a:p>
          <a:p>
            <a:r>
              <a:rPr lang="zh-CN" altLang="en-US" sz="2400" dirty="0">
                <a:solidFill>
                  <a:schemeClr val="accent1"/>
                </a:solidFill>
                <a:latin typeface="Microsoft YaHei UI" panose="020B0503020204020204" pitchFamily="34" charset="-122"/>
                <a:ea typeface="Microsoft YaHei UI" panose="020B0503020204020204" pitchFamily="34" charset="-122"/>
              </a:rPr>
              <a:t>皧、鑀、嗳、暧、僾、嫒、瑷、薆、懓、靉、叆</a:t>
            </a:r>
            <a:endParaRPr lang="en-GB" sz="2400" dirty="0">
              <a:solidFill>
                <a:schemeClr val="accent1"/>
              </a:solidFill>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3272343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32.4</a:t>
            </a:r>
            <a:r>
              <a:rPr lang="zh-CN" altLang="en-US" dirty="0"/>
              <a:t> 国内有关汉语火星文的研究现状</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72286" y="465847"/>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41680" y="1416293"/>
            <a:ext cx="10708640" cy="5075947"/>
          </a:xfrm>
        </p:spPr>
        <p:txBody>
          <a:bodyPr>
            <a:noAutofit/>
          </a:bodyPr>
          <a:lstStyle/>
          <a:p>
            <a:pPr marL="45720" indent="720000" algn="just">
              <a:lnSpc>
                <a:spcPct val="150000"/>
              </a:lnSpc>
              <a:spcBef>
                <a:spcPts val="0"/>
              </a:spcBef>
              <a:buNone/>
            </a:pPr>
            <a:r>
              <a:rPr lang="zh-CN" altLang="en-US" sz="2400" dirty="0"/>
              <a:t>杨寅庆（</a:t>
            </a:r>
            <a:r>
              <a:rPr lang="en-US" altLang="zh-CN" sz="2400" dirty="0"/>
              <a:t>2006</a:t>
            </a:r>
            <a:r>
              <a:rPr lang="zh-CN" altLang="en-US" sz="2400" dirty="0"/>
              <a:t>）介绍了火星文的分类，将其分为七类：象形符号、自由谐音、方言引入、注音符号、自由缩略、失意体前驱、流行语引入，并着重强调了火星文的鲜活性这一特点。</a:t>
            </a:r>
            <a:endParaRPr lang="en-GB" altLang="zh-CN" sz="2400" dirty="0"/>
          </a:p>
          <a:p>
            <a:pPr marL="45720" indent="720000" algn="just">
              <a:lnSpc>
                <a:spcPct val="150000"/>
              </a:lnSpc>
              <a:spcBef>
                <a:spcPts val="0"/>
              </a:spcBef>
              <a:buNone/>
            </a:pPr>
            <a:endParaRPr lang="en-GB" altLang="zh-CN" sz="2400" dirty="0"/>
          </a:p>
          <a:p>
            <a:pPr marL="45720" indent="720000" algn="just">
              <a:lnSpc>
                <a:spcPct val="150000"/>
              </a:lnSpc>
              <a:spcBef>
                <a:spcPts val="0"/>
              </a:spcBef>
              <a:buNone/>
            </a:pPr>
            <a:r>
              <a:rPr lang="zh-CN" altLang="en-US" sz="2400" dirty="0"/>
              <a:t>陈佳旋（</a:t>
            </a:r>
            <a:r>
              <a:rPr lang="en-US" altLang="zh-CN" sz="2400" dirty="0"/>
              <a:t>2008</a:t>
            </a:r>
            <a:r>
              <a:rPr lang="zh-CN" altLang="en-US" sz="2400" dirty="0"/>
              <a:t>）认为火星文的主要语言特征是符号的视觉化，其主要语用功能是显示语言的时尚性，而最大的问题就在于导致网络交际的“反网络性”。</a:t>
            </a:r>
            <a:endParaRPr lang="en-GB" altLang="zh-CN" sz="2400" dirty="0"/>
          </a:p>
          <a:p>
            <a:pPr marL="45720" indent="720000" algn="just">
              <a:lnSpc>
                <a:spcPct val="150000"/>
              </a:lnSpc>
              <a:spcBef>
                <a:spcPts val="0"/>
              </a:spcBef>
              <a:buNone/>
            </a:pPr>
            <a:endParaRPr lang="en-GB" altLang="zh-CN" sz="2400" dirty="0"/>
          </a:p>
          <a:p>
            <a:pPr marL="45720" indent="720000" algn="just">
              <a:lnSpc>
                <a:spcPct val="150000"/>
              </a:lnSpc>
              <a:spcBef>
                <a:spcPts val="0"/>
              </a:spcBef>
              <a:buNone/>
            </a:pPr>
            <a:r>
              <a:rPr lang="zh-CN" altLang="en-US" sz="2400" dirty="0"/>
              <a:t>董长弟（</a:t>
            </a:r>
            <a:r>
              <a:rPr lang="en-US" altLang="zh-CN" sz="2400" dirty="0"/>
              <a:t>2008</a:t>
            </a:r>
            <a:r>
              <a:rPr lang="zh-CN" altLang="en-US" sz="2400" dirty="0"/>
              <a:t>）从社会文化的角度论述了火星文的特点，并指出火星文是青少年亚文化的一种特殊变体，是一种特殊符号体系。</a:t>
            </a:r>
            <a:endParaRPr lang="en-GB" sz="2400" dirty="0"/>
          </a:p>
        </p:txBody>
      </p:sp>
    </p:spTree>
    <p:extLst>
      <p:ext uri="{BB962C8B-B14F-4D97-AF65-F5344CB8AC3E}">
        <p14:creationId xmlns:p14="http://schemas.microsoft.com/office/powerpoint/2010/main" val="10875892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32.4</a:t>
            </a:r>
            <a:r>
              <a:rPr lang="zh-CN" altLang="en-US" dirty="0"/>
              <a:t> 国内有关汉语火星文的研究现状</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70172" y="465847"/>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41680" y="1416293"/>
            <a:ext cx="10637520" cy="5075947"/>
          </a:xfrm>
        </p:spPr>
        <p:txBody>
          <a:bodyPr>
            <a:noAutofit/>
          </a:bodyPr>
          <a:lstStyle/>
          <a:p>
            <a:pPr marL="45720" indent="720000" algn="just">
              <a:lnSpc>
                <a:spcPct val="150000"/>
              </a:lnSpc>
              <a:spcBef>
                <a:spcPts val="0"/>
              </a:spcBef>
              <a:buNone/>
            </a:pPr>
            <a:r>
              <a:rPr lang="zh-CN" altLang="en-US" sz="2400" dirty="0"/>
              <a:t>于全有和裴景瑞（</a:t>
            </a:r>
            <a:r>
              <a:rPr lang="en-US" altLang="zh-CN" sz="2400" dirty="0"/>
              <a:t>2008</a:t>
            </a:r>
            <a:r>
              <a:rPr lang="zh-CN" altLang="en-US" sz="2400" dirty="0"/>
              <a:t>）对火星文的内涵、起源、构造、实质，进行了比较全面的梳理、分析与探讨，指出火星文实质上并非是一种严格意义上的新文字，不过是网络语言的一个新的变种，部分带有语言游戏的性质。</a:t>
            </a:r>
            <a:endParaRPr lang="en-GB" altLang="zh-CN" sz="2400" dirty="0"/>
          </a:p>
          <a:p>
            <a:pPr marL="45720" indent="720000" algn="just">
              <a:lnSpc>
                <a:spcPct val="150000"/>
              </a:lnSpc>
              <a:spcBef>
                <a:spcPts val="0"/>
              </a:spcBef>
              <a:buNone/>
            </a:pPr>
            <a:endParaRPr lang="en-GB" altLang="zh-CN" sz="2400" dirty="0"/>
          </a:p>
          <a:p>
            <a:pPr marL="45720" indent="720000" algn="just">
              <a:lnSpc>
                <a:spcPct val="150000"/>
              </a:lnSpc>
              <a:spcBef>
                <a:spcPts val="0"/>
              </a:spcBef>
              <a:buNone/>
            </a:pPr>
            <a:r>
              <a:rPr lang="zh-CN" altLang="en-US" sz="2400" dirty="0"/>
              <a:t>胡家芬（</a:t>
            </a:r>
            <a:r>
              <a:rPr lang="en-US" altLang="zh-CN" sz="2400" dirty="0"/>
              <a:t>2009</a:t>
            </a:r>
            <a:r>
              <a:rPr lang="zh-CN" altLang="en-US" sz="2400" dirty="0"/>
              <a:t>）从语用学的角度结合会话原则对火星文的会话功能进行了分析，分析指出火星文这一“文字”在一定程度上遵守合作原则，但因此特殊语境和特色，对合作原则有着冲撞和违背，火星文的研究不能脱离网络语境而独立，不能脱离社会层面因素而独立。</a:t>
            </a:r>
            <a:endParaRPr lang="en-GB" altLang="zh-CN" sz="2400" dirty="0"/>
          </a:p>
        </p:txBody>
      </p:sp>
    </p:spTree>
    <p:extLst>
      <p:ext uri="{BB962C8B-B14F-4D97-AF65-F5344CB8AC3E}">
        <p14:creationId xmlns:p14="http://schemas.microsoft.com/office/powerpoint/2010/main" val="1125288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32.4</a:t>
            </a:r>
            <a:r>
              <a:rPr lang="zh-CN" altLang="en-US" dirty="0"/>
              <a:t> 国内有关汉语火星文的研究现状</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72286" y="501893"/>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41680" y="1416293"/>
            <a:ext cx="10637520" cy="5075947"/>
          </a:xfrm>
        </p:spPr>
        <p:txBody>
          <a:bodyPr>
            <a:noAutofit/>
          </a:bodyPr>
          <a:lstStyle/>
          <a:p>
            <a:pPr marL="45720" indent="720000" algn="just">
              <a:lnSpc>
                <a:spcPct val="150000"/>
              </a:lnSpc>
              <a:spcBef>
                <a:spcPts val="0"/>
              </a:spcBef>
              <a:buNone/>
            </a:pPr>
            <a:r>
              <a:rPr lang="zh-CN" altLang="en-US" sz="2400" dirty="0"/>
              <a:t>郭中子（</a:t>
            </a:r>
            <a:r>
              <a:rPr lang="en-US" altLang="zh-CN" sz="2400" dirty="0"/>
              <a:t>2008</a:t>
            </a:r>
            <a:r>
              <a:rPr lang="zh-CN" altLang="en-US" sz="2400" dirty="0"/>
              <a:t>）从认知语言学的角度出发，通过对像似性原则的阐述，发现汉语火星文的理解是一种涉及推导的心理学问题，受制于像似性原则，而语言符号的像似性对语言产生了根本的影响。他指出，从认知的角度上说，火星文的表意象征性要比冗长乏味的单调纯文字来得更加吸引人。</a:t>
            </a:r>
            <a:endParaRPr lang="en-GB" altLang="zh-CN" sz="2400" dirty="0"/>
          </a:p>
          <a:p>
            <a:pPr marL="45720" indent="0" algn="just">
              <a:lnSpc>
                <a:spcPct val="150000"/>
              </a:lnSpc>
              <a:spcBef>
                <a:spcPts val="0"/>
              </a:spcBef>
              <a:buNone/>
            </a:pPr>
            <a:r>
              <a:rPr lang="en-GB" altLang="zh-CN" sz="2400" dirty="0"/>
              <a:t>------------------------------------------------------------------------------</a:t>
            </a:r>
          </a:p>
          <a:p>
            <a:pPr marL="45720" indent="720000" algn="just">
              <a:lnSpc>
                <a:spcPct val="150000"/>
              </a:lnSpc>
              <a:spcBef>
                <a:spcPts val="0"/>
              </a:spcBef>
              <a:buNone/>
            </a:pPr>
            <a:r>
              <a:rPr lang="zh-CN" altLang="en-US" sz="2400" dirty="0"/>
              <a:t>本单元则从现代语言学的语言观的角度出发，通过探索火星文与现实的关系以及通过语言的两大特点：规范主义和描写主义来分析火星文，从而回答我们应该如何正确对待火星文这一新型网络语言的疑问。</a:t>
            </a:r>
            <a:endParaRPr lang="en-GB" altLang="zh-CN" sz="2400" dirty="0"/>
          </a:p>
        </p:txBody>
      </p:sp>
    </p:spTree>
    <p:extLst>
      <p:ext uri="{BB962C8B-B14F-4D97-AF65-F5344CB8AC3E}">
        <p14:creationId xmlns:p14="http://schemas.microsoft.com/office/powerpoint/2010/main" val="1755885148"/>
      </p:ext>
    </p:extLst>
  </p:cSld>
  <p:clrMapOvr>
    <a:masterClrMapping/>
  </p:clrMapOvr>
</p:sld>
</file>

<file path=ppt/theme/theme1.xml><?xml version="1.0" encoding="utf-8"?>
<a:theme xmlns:a="http://schemas.openxmlformats.org/drawingml/2006/main" name="基础">
  <a:themeElements>
    <a:clrScheme name="Blue Warm">
      <a:dk1>
        <a:sysClr val="windowText" lastClr="000000"/>
      </a:dk1>
      <a:lt1>
        <a:sysClr val="window" lastClr="CCE8C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Office_30450635_TF55885775" id="{6B08EFA3-A778-4242-9E11-C9CB3BFDF5DB}" vid="{354D5E5C-5D89-4BD4-835F-86B3F4DA7A5C}"/>
    </a:ext>
  </a:ext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218</TotalTime>
  <Words>1941</Words>
  <Application>Microsoft Office PowerPoint</Application>
  <PresentationFormat>宽屏</PresentationFormat>
  <Paragraphs>122</Paragraphs>
  <Slides>17</Slides>
  <Notes>17</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17</vt:i4>
      </vt:variant>
    </vt:vector>
  </HeadingPairs>
  <TitlesOfParts>
    <vt:vector size="22" baseType="lpstr">
      <vt:lpstr>Microsoft YaHei UI</vt:lpstr>
      <vt:lpstr>Arial</vt:lpstr>
      <vt:lpstr>Corbel</vt:lpstr>
      <vt:lpstr>Wingdings</vt:lpstr>
      <vt:lpstr>基础</vt:lpstr>
      <vt:lpstr>32. 什么是火星文？</vt:lpstr>
      <vt:lpstr>目录</vt:lpstr>
      <vt:lpstr>32.1 故事缘起</vt:lpstr>
      <vt:lpstr>32.2 故事引发的思考 </vt:lpstr>
      <vt:lpstr>32.3 火星文的内涵及特点</vt:lpstr>
      <vt:lpstr>32.3 火星文的内涵及特点</vt:lpstr>
      <vt:lpstr>32.4 国内有关汉语火星文的研究现状</vt:lpstr>
      <vt:lpstr>32.4 国内有关汉语火星文的研究现状</vt:lpstr>
      <vt:lpstr>32.4 国内有关汉语火星文的研究现状</vt:lpstr>
      <vt:lpstr>32.5 火星文与现实有什么关系？</vt:lpstr>
      <vt:lpstr>32.5 火星文与现实有什么关系？</vt:lpstr>
      <vt:lpstr>32.6 从规范主义与描写主义分析火星文</vt:lpstr>
      <vt:lpstr>32.6 从规范主义与描写主义分析火星文</vt:lpstr>
      <vt:lpstr>32.6 从规范主义与描写主义分析火星文</vt:lpstr>
      <vt:lpstr>32.7 怎样正确对待火星文？</vt:lpstr>
      <vt:lpstr>32.8 结语</vt:lpstr>
      <vt:lpstr>感谢观看！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Xie Sutina</cp:lastModifiedBy>
  <cp:revision>5</cp:revision>
  <dcterms:created xsi:type="dcterms:W3CDTF">2021-12-20T02:23:42Z</dcterms:created>
  <dcterms:modified xsi:type="dcterms:W3CDTF">2021-12-20T06:32:39Z</dcterms:modified>
</cp:coreProperties>
</file>